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6" r:id="rId3"/>
    <p:sldId id="264" r:id="rId4"/>
    <p:sldId id="265" r:id="rId5"/>
    <p:sldId id="266" r:id="rId6"/>
    <p:sldId id="267" r:id="rId7"/>
    <p:sldId id="285" r:id="rId8"/>
    <p:sldId id="286" r:id="rId9"/>
    <p:sldId id="303" r:id="rId10"/>
    <p:sldId id="284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72" r:id="rId20"/>
    <p:sldId id="304" r:id="rId21"/>
    <p:sldId id="273" r:id="rId22"/>
    <p:sldId id="274" r:id="rId23"/>
    <p:sldId id="282" r:id="rId24"/>
    <p:sldId id="283" r:id="rId25"/>
    <p:sldId id="275" r:id="rId26"/>
    <p:sldId id="295" r:id="rId27"/>
    <p:sldId id="296" r:id="rId28"/>
    <p:sldId id="277" r:id="rId29"/>
    <p:sldId id="278" r:id="rId30"/>
    <p:sldId id="297" r:id="rId31"/>
    <p:sldId id="301" r:id="rId32"/>
    <p:sldId id="302" r:id="rId33"/>
    <p:sldId id="279" r:id="rId34"/>
    <p:sldId id="299" r:id="rId35"/>
    <p:sldId id="300" r:id="rId36"/>
    <p:sldId id="306" r:id="rId37"/>
    <p:sldId id="307" r:id="rId38"/>
    <p:sldId id="305" r:id="rId39"/>
    <p:sldId id="28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792" y="72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2C31C-B3ED-422D-84B6-1886C7058F3F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A3841-6ADA-4659-A87F-E4368B5F3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51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A3841-6ADA-4659-A87F-E4368B5F358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22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3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054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Documents and Settings\鱼不愚\桌面\未标题-1副本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720FF2-E485-426B-A326-B5A0A68AC468}" type="datetime1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甘肃紫光智能交通与控制技术有限公司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7224839-219C-4B82-BC1F-E0245D3536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19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Documents and Settings\鱼不愚\桌面\未标题-1副本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" y="0"/>
            <a:ext cx="121877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2EE56-A66E-4B1E-B519-559194F171CC}" type="datetime1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甘肃紫光智能交通与控制技术有限公司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CD8CD-81E5-4EB7-98CF-1CA8341ABD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803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6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016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13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39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93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248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50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590D1-8F12-4669-9390-FDAE4E5CBBF2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955BE-A12E-4DF1-A4B2-55324C29BE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60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0" Type="http://schemas.openxmlformats.org/officeDocument/2006/relationships/slide" Target="slide2.xml"/><Relationship Id="rId4" Type="http://schemas.openxmlformats.org/officeDocument/2006/relationships/tags" Target="../tags/tag4.xml"/><Relationship Id="rId9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1919289" y="1316039"/>
            <a:ext cx="7500937" cy="6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r>
              <a:rPr lang="en-US" altLang="zh-CN" sz="35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sz="35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移动发行系统</a:t>
            </a:r>
            <a:r>
              <a:rPr lang="en-US" altLang="zh-CN" sz="35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V1.0</a:t>
            </a:r>
            <a:endParaRPr lang="en-US" altLang="zh-CN" sz="3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9" name="标题 1"/>
          <p:cNvSpPr txBox="1">
            <a:spLocks noChangeArrowheads="1"/>
          </p:cNvSpPr>
          <p:nvPr/>
        </p:nvSpPr>
        <p:spPr bwMode="auto">
          <a:xfrm>
            <a:off x="6396039" y="2286001"/>
            <a:ext cx="1500187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5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用户培训</a:t>
            </a:r>
            <a:endParaRPr lang="en-US" altLang="zh-CN" sz="25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20" name="Picture 3" descr="C:\Documents and Settings\Administrator\桌面\需要更换\系统图标\图标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4" y="1285875"/>
            <a:ext cx="64293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标题 1"/>
          <p:cNvSpPr txBox="1">
            <a:spLocks noChangeArrowheads="1"/>
          </p:cNvSpPr>
          <p:nvPr/>
        </p:nvSpPr>
        <p:spPr bwMode="auto">
          <a:xfrm>
            <a:off x="7146132" y="5872470"/>
            <a:ext cx="4119563" cy="622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甘肃紫光智能交通与控制技术有限公司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400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0"/>
            <a:ext cx="12192000" cy="856343"/>
            <a:chOff x="0" y="0"/>
            <a:chExt cx="12192000" cy="85634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85634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p:spPr>
          </p:pic>
          <p:pic>
            <p:nvPicPr>
              <p:cNvPr id="7" name="Picture 3" descr="C:\Documents and Settings\Administrator\桌面\需要更换\系统图标\图标a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28" y="140835"/>
                <a:ext cx="642937" cy="64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文本框 20"/>
            <p:cNvSpPr txBox="1"/>
            <p:nvPr/>
          </p:nvSpPr>
          <p:spPr>
            <a:xfrm>
              <a:off x="1094921" y="170935"/>
              <a:ext cx="5552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移动发行系统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V1.0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94921" y="1181382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系统功能介绍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567545" y="2423886"/>
            <a:ext cx="2438400" cy="35705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17233" y="2736502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卡签办理</a:t>
            </a:r>
            <a:endParaRPr lang="zh-CN" altLang="en-US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844145" y="2423886"/>
            <a:ext cx="2383972" cy="35705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120745" y="2423886"/>
            <a:ext cx="2271486" cy="35705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39328" y="2736501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信息查询</a:t>
            </a:r>
            <a:endParaRPr lang="zh-CN" altLang="en-US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45638" y="2736501"/>
            <a:ext cx="143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其他功能</a:t>
            </a:r>
            <a:endParaRPr lang="zh-CN" altLang="en-US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90938" y="3443406"/>
            <a:ext cx="19077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办理申请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用户卡办理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标签办理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标签激活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卡充值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22614" y="3443408"/>
            <a:ext cx="23277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申请记录查询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卡签办理记录查询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激活记录查询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充值记录查询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圈存功能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签检测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418737" y="3443404"/>
            <a:ext cx="1907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使用指南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关于我们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退出系统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922237" y="3256222"/>
            <a:ext cx="1648279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166178" y="3244497"/>
            <a:ext cx="1648279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418737" y="3256222"/>
            <a:ext cx="1648279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638" y="2691155"/>
            <a:ext cx="656156" cy="61449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81" y="2675265"/>
            <a:ext cx="666843" cy="59063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99" y="2706910"/>
            <a:ext cx="600159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1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" grpId="0"/>
      <p:bldP spid="10" grpId="0" animBg="1"/>
      <p:bldP spid="11" grpId="0" animBg="1"/>
      <p:bldP spid="12" grpId="0"/>
      <p:bldP spid="13" grpId="0"/>
      <p:bldP spid="4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0"/>
            <a:ext cx="12192000" cy="856343"/>
            <a:chOff x="0" y="0"/>
            <a:chExt cx="12192000" cy="85634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85634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p:spPr>
          </p:pic>
          <p:pic>
            <p:nvPicPr>
              <p:cNvPr id="7" name="Picture 3" descr="C:\Documents and Settings\Administrator\桌面\需要更换\系统图标\图标a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28" y="140835"/>
                <a:ext cx="642937" cy="64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文本框 20"/>
            <p:cNvSpPr txBox="1"/>
            <p:nvPr/>
          </p:nvSpPr>
          <p:spPr>
            <a:xfrm>
              <a:off x="1094921" y="170935"/>
              <a:ext cx="5552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移动发行系统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V1.0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44401" y="1181382"/>
            <a:ext cx="1948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系统主页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" b="10575"/>
          <a:stretch/>
        </p:blipFill>
        <p:spPr>
          <a:xfrm>
            <a:off x="4038600" y="1027278"/>
            <a:ext cx="4114800" cy="57361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286171" y="998249"/>
            <a:ext cx="740229" cy="337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038600" y="964714"/>
            <a:ext cx="370114" cy="310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38600" y="1464974"/>
            <a:ext cx="4114800" cy="1537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38600" y="3860800"/>
            <a:ext cx="4114800" cy="2612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038600" y="3396673"/>
            <a:ext cx="4114800" cy="355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743043" y="1009462"/>
            <a:ext cx="128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网点中心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人员名称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43042" y="3396673"/>
            <a:ext cx="128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系统公告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43041" y="4801789"/>
            <a:ext cx="128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43040" y="2173905"/>
            <a:ext cx="128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宣传页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153400" y="1181382"/>
            <a:ext cx="5896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153400" y="2357039"/>
            <a:ext cx="5896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190591" y="3550778"/>
            <a:ext cx="5896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190591" y="4986455"/>
            <a:ext cx="5896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93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3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81980" y="1038761"/>
            <a:ext cx="177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办理申请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35570" y="3933142"/>
            <a:ext cx="198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车牌唯一性验证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81980" y="1645306"/>
            <a:ext cx="2031325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第一步：车牌验证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3" b="5098"/>
          <a:stretch/>
        </p:blipFill>
        <p:spPr>
          <a:xfrm>
            <a:off x="4490861" y="1045481"/>
            <a:ext cx="3908612" cy="57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78234" y="1041973"/>
            <a:ext cx="177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办理申请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7362" y="5227315"/>
            <a:ext cx="227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身份证号自动识别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78234" y="1614722"/>
            <a:ext cx="2492990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第二步：选择客户类型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" b="14510"/>
          <a:stretch/>
        </p:blipFill>
        <p:spPr>
          <a:xfrm>
            <a:off x="4289051" y="980433"/>
            <a:ext cx="4286250" cy="57149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40448" y="4743945"/>
            <a:ext cx="3215945" cy="1336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温馨提示：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功能仅为辅助输入功能，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最终输入结果以人工确认为准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6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18600" y="1040260"/>
            <a:ext cx="177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办理申请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18600" y="1652118"/>
            <a:ext cx="2492990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第三步：填写客户信息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4921" y="426302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电话号码合法号段：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" b="27843"/>
          <a:stretch/>
        </p:blipFill>
        <p:spPr>
          <a:xfrm>
            <a:off x="4477308" y="1156448"/>
            <a:ext cx="4286250" cy="47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6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27922" y="1007998"/>
            <a:ext cx="177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办理申请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27922" y="1682873"/>
            <a:ext cx="1569660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填写车辆信息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" b="6863"/>
          <a:stretch/>
        </p:blipFill>
        <p:spPr>
          <a:xfrm>
            <a:off x="2994658" y="928520"/>
            <a:ext cx="4114800" cy="58994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1" b="7861"/>
          <a:stretch/>
        </p:blipFill>
        <p:spPr>
          <a:xfrm>
            <a:off x="7333240" y="948652"/>
            <a:ext cx="4114800" cy="583498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150466" y="3989839"/>
            <a:ext cx="309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车辆识别代号长度为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0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88459" y="997178"/>
            <a:ext cx="177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办理申请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88459" y="1661233"/>
            <a:ext cx="233263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步：资料上传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" b="7580"/>
          <a:stretch/>
        </p:blipFill>
        <p:spPr>
          <a:xfrm>
            <a:off x="4038600" y="951697"/>
            <a:ext cx="4114800" cy="58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33079" y="997178"/>
            <a:ext cx="2160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用户卡办理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5" b="17077"/>
          <a:stretch/>
        </p:blipFill>
        <p:spPr>
          <a:xfrm>
            <a:off x="2875639" y="1202498"/>
            <a:ext cx="4286250" cy="54738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" b="21644"/>
          <a:stretch/>
        </p:blipFill>
        <p:spPr>
          <a:xfrm>
            <a:off x="7374485" y="1202498"/>
            <a:ext cx="4286250" cy="514726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3079" y="1841326"/>
            <a:ext cx="214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查询要办理的车辆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079" y="3616267"/>
            <a:ext cx="214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选择卡类型、联名类型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19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33079" y="997178"/>
            <a:ext cx="2160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用户卡办理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3079" y="1841326"/>
            <a:ext cx="232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第三步：读卡、注册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0" b="17062"/>
          <a:stretch/>
        </p:blipFill>
        <p:spPr>
          <a:xfrm>
            <a:off x="3952875" y="1127343"/>
            <a:ext cx="4286250" cy="55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07031" y="1027278"/>
            <a:ext cx="1865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标签办理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" b="34180"/>
          <a:stretch/>
        </p:blipFill>
        <p:spPr>
          <a:xfrm>
            <a:off x="2616141" y="1721433"/>
            <a:ext cx="4343400" cy="4324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" b="15508"/>
          <a:stretch/>
        </p:blipFill>
        <p:spPr>
          <a:xfrm>
            <a:off x="7283478" y="1721433"/>
            <a:ext cx="3771900" cy="495573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179690" y="4811889"/>
            <a:ext cx="309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码为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位数字或字母组合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13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67429" y="994583"/>
            <a:ext cx="1400050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MH_Others_2"/>
          <p:cNvSpPr txBox="1"/>
          <p:nvPr>
            <p:custDataLst>
              <p:tags r:id="rId1"/>
            </p:custDataLst>
          </p:nvPr>
        </p:nvSpPr>
        <p:spPr>
          <a:xfrm>
            <a:off x="649253" y="1702469"/>
            <a:ext cx="1836402" cy="49040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altLang="zh-CN" sz="2400" spc="100" dirty="0">
                <a:solidFill>
                  <a:srgbClr val="B8B8B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400" spc="100" dirty="0">
              <a:solidFill>
                <a:srgbClr val="B8B8B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MH_Number_1">
            <a:hlinkClick r:id="rId9" action="ppaction://hlinksldjump"/>
          </p:cNvPr>
          <p:cNvSpPr/>
          <p:nvPr>
            <p:custDataLst>
              <p:tags r:id="rId2"/>
            </p:custDataLst>
          </p:nvPr>
        </p:nvSpPr>
        <p:spPr>
          <a:xfrm rot="19752126">
            <a:off x="1808867" y="2045645"/>
            <a:ext cx="544042" cy="475457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rmAutofit/>
          </a:bodyPr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</a:rPr>
              <a:t>1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3" name="MH_Number_2">
            <a:hlinkClick r:id="rId10" action="ppaction://hlinksldjump"/>
          </p:cNvPr>
          <p:cNvSpPr/>
          <p:nvPr>
            <p:custDataLst>
              <p:tags r:id="rId3"/>
            </p:custDataLst>
          </p:nvPr>
        </p:nvSpPr>
        <p:spPr>
          <a:xfrm rot="19752126">
            <a:off x="1821441" y="2774727"/>
            <a:ext cx="544042" cy="475457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rmAutofit/>
          </a:bodyPr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</a:rPr>
              <a:t>2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4" name="MH_Number_2">
            <a:hlinkClick r:id="rId10" action="ppaction://hlinksldjump"/>
          </p:cNvPr>
          <p:cNvSpPr/>
          <p:nvPr>
            <p:custDataLst>
              <p:tags r:id="rId4"/>
            </p:custDataLst>
          </p:nvPr>
        </p:nvSpPr>
        <p:spPr>
          <a:xfrm rot="19752126">
            <a:off x="1821441" y="4347822"/>
            <a:ext cx="544042" cy="475457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rmAutofit/>
          </a:bodyPr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</a:rPr>
              <a:t>4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90099" y="2112384"/>
            <a:ext cx="32366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发行现状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90098" y="2916670"/>
            <a:ext cx="39624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移动发行系统概述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90099" y="4400884"/>
            <a:ext cx="4412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移动发行系统功能介绍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0"/>
            <a:ext cx="12192000" cy="856343"/>
            <a:chOff x="0" y="0"/>
            <a:chExt cx="12192000" cy="85634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12192000" cy="85634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p:spPr>
          </p:pic>
          <p:pic>
            <p:nvPicPr>
              <p:cNvPr id="7" name="Picture 3" descr="C:\Documents and Settings\Administrator\桌面\需要更换\系统图标\图标a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28" y="140835"/>
                <a:ext cx="642937" cy="64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文本框 20"/>
            <p:cNvSpPr txBox="1"/>
            <p:nvPr/>
          </p:nvSpPr>
          <p:spPr>
            <a:xfrm>
              <a:off x="1094921" y="170935"/>
              <a:ext cx="5552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移动发行系统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V1.0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MH_Number_2">
            <a:hlinkClick r:id="rId10" action="ppaction://hlinksldjump"/>
          </p:cNvPr>
          <p:cNvSpPr/>
          <p:nvPr>
            <p:custDataLst>
              <p:tags r:id="rId5"/>
            </p:custDataLst>
          </p:nvPr>
        </p:nvSpPr>
        <p:spPr>
          <a:xfrm rot="19752126">
            <a:off x="1822953" y="3608402"/>
            <a:ext cx="544042" cy="475457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rmAutofit/>
          </a:bodyPr>
          <a:lstStyle/>
          <a:p>
            <a:pPr algn="ctr"/>
            <a:r>
              <a:rPr lang="en-US" altLang="zh-CN" b="1" dirty="0">
                <a:solidFill>
                  <a:srgbClr val="FFFFFF"/>
                </a:solidFill>
              </a:rPr>
              <a:t>3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91611" y="3623739"/>
            <a:ext cx="57329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移动发行手持终端设备介绍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MH_Number_2">
            <a:hlinkClick r:id="rId10" action="ppaction://hlinksldjump"/>
          </p:cNvPr>
          <p:cNvSpPr/>
          <p:nvPr>
            <p:custDataLst>
              <p:tags r:id="rId6"/>
            </p:custDataLst>
          </p:nvPr>
        </p:nvSpPr>
        <p:spPr>
          <a:xfrm rot="19752126">
            <a:off x="1848101" y="5103828"/>
            <a:ext cx="544042" cy="475457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rmAutofit/>
          </a:bodyPr>
          <a:lstStyle/>
          <a:p>
            <a:pPr algn="ctr"/>
            <a:r>
              <a:rPr lang="zh-CN" altLang="zh-CN" b="1" dirty="0">
                <a:solidFill>
                  <a:srgbClr val="FFFFFF"/>
                </a:solidFill>
              </a:rPr>
              <a:t>5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16759" y="5156890"/>
            <a:ext cx="5418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其他功能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Number_2">
            <a:hlinkClick r:id="rId10" action="ppaction://hlinksldjump"/>
          </p:cNvPr>
          <p:cNvSpPr/>
          <p:nvPr>
            <p:custDataLst>
              <p:tags r:id="rId7"/>
            </p:custDataLst>
          </p:nvPr>
        </p:nvSpPr>
        <p:spPr>
          <a:xfrm rot="19752126">
            <a:off x="1848101" y="5859829"/>
            <a:ext cx="544042" cy="475457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80000" rIns="0" bIns="0" rtlCol="0" anchor="ctr">
            <a:normAutofit/>
          </a:bodyPr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</a:rPr>
              <a:t>6</a:t>
            </a:r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16759" y="5912891"/>
            <a:ext cx="5418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日常维护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87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07031" y="1222771"/>
            <a:ext cx="177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码查看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613447" y="1745991"/>
            <a:ext cx="3772126" cy="4572001"/>
            <a:chOff x="4761480" y="1778403"/>
            <a:chExt cx="3772126" cy="45720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" t="2540" b="30793"/>
            <a:stretch/>
          </p:blipFill>
          <p:spPr>
            <a:xfrm>
              <a:off x="4761480" y="1778403"/>
              <a:ext cx="3772126" cy="4572001"/>
            </a:xfrm>
            <a:prstGeom prst="rect">
              <a:avLst/>
            </a:prstGeom>
          </p:spPr>
        </p:pic>
        <p:sp>
          <p:nvSpPr>
            <p:cNvPr id="3" name="圆角矩形 2"/>
            <p:cNvSpPr/>
            <p:nvPr/>
          </p:nvSpPr>
          <p:spPr>
            <a:xfrm>
              <a:off x="5689605" y="1828802"/>
              <a:ext cx="2351314" cy="740228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496517" y="3775570"/>
            <a:ext cx="177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防拆卸标志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270175" y="3701143"/>
            <a:ext cx="899885" cy="5950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069149" y="2033799"/>
            <a:ext cx="92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SN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码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596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94505" y="997178"/>
            <a:ext cx="1967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标签激活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9630"/>
          <a:stretch/>
        </p:blipFill>
        <p:spPr>
          <a:xfrm>
            <a:off x="4381499" y="1550496"/>
            <a:ext cx="3532040" cy="486788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94505" y="1863537"/>
            <a:ext cx="2533649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激活步骤：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核对卡号、车辆信息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读标签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49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92749" y="1027278"/>
            <a:ext cx="2602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用户卡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充值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 b="29524"/>
          <a:stretch/>
        </p:blipFill>
        <p:spPr>
          <a:xfrm>
            <a:off x="4247243" y="1298685"/>
            <a:ext cx="4800600" cy="512066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92749" y="2011974"/>
            <a:ext cx="283923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充值分两步：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充值（后台保存记录）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圈存（写卡）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3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69452" y="997178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用户卡圈存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44"/>
          <a:stretch/>
        </p:blipFill>
        <p:spPr>
          <a:xfrm>
            <a:off x="4210050" y="2048758"/>
            <a:ext cx="3886200" cy="46917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9452" y="1606400"/>
            <a:ext cx="791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充值过程中，写卡失败，系统会提示“充值不成功，请人工完成圈存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330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027278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圈存方式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卡签办理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b="5523"/>
          <a:stretch/>
        </p:blipFill>
        <p:spPr>
          <a:xfrm>
            <a:off x="2176244" y="2469652"/>
            <a:ext cx="3389975" cy="40960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5"/>
          <a:stretch/>
        </p:blipFill>
        <p:spPr>
          <a:xfrm>
            <a:off x="6370864" y="2469652"/>
            <a:ext cx="3360582" cy="42435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4921" y="1610706"/>
            <a:ext cx="10551886" cy="70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【充值记录】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查询充值不成功的车牌号对应信息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点击相应记录，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进入圈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存界面，核对圈存信息，将陇通卡插入手持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机背后卡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槽，点击【圈存】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75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027278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申请记录查询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记录查询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 b="25080"/>
          <a:stretch/>
        </p:blipFill>
        <p:spPr>
          <a:xfrm>
            <a:off x="801813" y="1803276"/>
            <a:ext cx="3497748" cy="39796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 b="29736"/>
          <a:stretch/>
        </p:blipFill>
        <p:spPr>
          <a:xfrm>
            <a:off x="4410952" y="1815656"/>
            <a:ext cx="3730932" cy="3967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2" b="35238"/>
          <a:stretch/>
        </p:blipFill>
        <p:spPr>
          <a:xfrm>
            <a:off x="8262760" y="1815655"/>
            <a:ext cx="3600623" cy="357239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4921" y="5718778"/>
            <a:ext cx="346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点击查询前显示全部申请记录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66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68005" y="1014032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卡签办理记录查询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记录查询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68005" y="1694941"/>
            <a:ext cx="5863772" cy="685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查询方式一：输入车牌号码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车牌颜色，点击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ts val="24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查询方式二：输入陇通卡号，点击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" b="39310"/>
          <a:stretch/>
        </p:blipFill>
        <p:spPr>
          <a:xfrm>
            <a:off x="1861567" y="2459640"/>
            <a:ext cx="4286250" cy="39886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b="21380"/>
          <a:stretch/>
        </p:blipFill>
        <p:spPr>
          <a:xfrm>
            <a:off x="6489885" y="2459640"/>
            <a:ext cx="4286250" cy="51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6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68005" y="1014032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卡签办理记录查询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记录查询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4254"/>
          <a:stretch/>
        </p:blipFill>
        <p:spPr>
          <a:xfrm>
            <a:off x="4651082" y="1218990"/>
            <a:ext cx="4286250" cy="56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9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027278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激活记录查询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记录查询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"/>
          <a:stretch/>
        </p:blipFill>
        <p:spPr>
          <a:xfrm>
            <a:off x="3763683" y="977471"/>
            <a:ext cx="3771900" cy="58130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4921" y="217008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必须输入车牌号才能查询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8"/>
          <a:stretch/>
        </p:blipFill>
        <p:spPr>
          <a:xfrm>
            <a:off x="7996119" y="977471"/>
            <a:ext cx="3771900" cy="582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1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027278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充值记录查询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记录查询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28032" y="24131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必须输入车牌号才能查询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"/>
          <a:stretch/>
        </p:blipFill>
        <p:spPr>
          <a:xfrm>
            <a:off x="3845448" y="1027278"/>
            <a:ext cx="3771900" cy="57853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4"/>
          <a:stretch/>
        </p:blipFill>
        <p:spPr>
          <a:xfrm>
            <a:off x="7858145" y="1027278"/>
            <a:ext cx="3771900" cy="57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4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210410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发行现状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0"/>
            <a:ext cx="12192000" cy="856343"/>
            <a:chOff x="0" y="0"/>
            <a:chExt cx="12192000" cy="85634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85634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p:spPr>
          </p:pic>
          <p:pic>
            <p:nvPicPr>
              <p:cNvPr id="7" name="Picture 3" descr="C:\Documents and Settings\Administrator\桌面\需要更换\系统图标\图标a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28" y="140835"/>
                <a:ext cx="642937" cy="64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文本框 20"/>
            <p:cNvSpPr txBox="1"/>
            <p:nvPr/>
          </p:nvSpPr>
          <p:spPr>
            <a:xfrm>
              <a:off x="1094921" y="170935"/>
              <a:ext cx="5552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移动发行系统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V1.0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39549" y="1269339"/>
            <a:ext cx="580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ETC( Electronic Toll Collection )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不停车电子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4921" y="2067955"/>
            <a:ext cx="192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通道优势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10255" y="2546256"/>
            <a:ext cx="10271774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375895" y="2726051"/>
            <a:ext cx="218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提高道路通行效率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14" y="2686873"/>
            <a:ext cx="683392" cy="42123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429" y="2626184"/>
            <a:ext cx="706016" cy="58362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855607" y="2726051"/>
            <a:ext cx="172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促进节能减排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094842" y="2722966"/>
            <a:ext cx="218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解决收费站拥堵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235" y="2640252"/>
            <a:ext cx="575958" cy="47996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168" y="3304219"/>
            <a:ext cx="581025" cy="5334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2094842" y="3396257"/>
            <a:ext cx="172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节约人工成本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5147" y="3273457"/>
            <a:ext cx="619125" cy="54292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466406" y="3364186"/>
            <a:ext cx="172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节约通行时间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94921" y="4280619"/>
            <a:ext cx="26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发行系统劣势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924595" y="4728462"/>
            <a:ext cx="10271774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094841" y="5103858"/>
            <a:ext cx="63674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不能顾及到部分位置偏僻、停车场所狭小的服务网点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灵活性差，无法为客户提供上门办理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7168" y="5040541"/>
            <a:ext cx="495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27" grpId="0"/>
      <p:bldP spid="31" grpId="0"/>
      <p:bldP spid="33" grpId="0"/>
      <p:bldP spid="36" grpId="0"/>
      <p:bldP spid="38" grpId="0"/>
      <p:bldP spid="40" grpId="0"/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027278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充值记录查询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记录查询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" b="18621"/>
          <a:stretch/>
        </p:blipFill>
        <p:spPr>
          <a:xfrm>
            <a:off x="4394672" y="1415011"/>
            <a:ext cx="4286250" cy="53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027278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卡签检测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记录查询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8966"/>
          <a:stretch/>
        </p:blipFill>
        <p:spPr>
          <a:xfrm>
            <a:off x="4244522" y="955673"/>
            <a:ext cx="4229100" cy="5879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4921" y="1860330"/>
            <a:ext cx="16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卡检测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2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记录查询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94921" y="1027278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卡签检测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94921" y="1860330"/>
            <a:ext cx="16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OBU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 b="32698"/>
          <a:stretch/>
        </p:blipFill>
        <p:spPr>
          <a:xfrm>
            <a:off x="4214132" y="1721433"/>
            <a:ext cx="4286250" cy="43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027278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其他功能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其他功能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t="2759" r="-368" b="4367"/>
          <a:stretch/>
        </p:blipFill>
        <p:spPr>
          <a:xfrm>
            <a:off x="4152900" y="1027278"/>
            <a:ext cx="3886200" cy="57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0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027278"/>
            <a:ext cx="190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其他功能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" b="27127"/>
          <a:stretch/>
        </p:blipFill>
        <p:spPr>
          <a:xfrm>
            <a:off x="4142062" y="1245473"/>
            <a:ext cx="4286250" cy="474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027278"/>
            <a:ext cx="190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使用指南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其他功能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" b="7356"/>
          <a:stretch/>
        </p:blipFill>
        <p:spPr>
          <a:xfrm>
            <a:off x="4299716" y="926645"/>
            <a:ext cx="4114800" cy="582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2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06235" y="1054177"/>
            <a:ext cx="190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系统更新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其他功能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4762"/>
          <a:stretch/>
        </p:blipFill>
        <p:spPr>
          <a:xfrm>
            <a:off x="4387370" y="1027278"/>
            <a:ext cx="3936492" cy="572935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51543" y="2298451"/>
            <a:ext cx="370114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当需要更新时，在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登录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界面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弹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版本更新的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提示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框，点击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【确定】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开始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自动下载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2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10802" y="1027277"/>
            <a:ext cx="190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系统更新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其他功能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" b="4974"/>
          <a:stretch/>
        </p:blipFill>
        <p:spPr>
          <a:xfrm>
            <a:off x="3082532" y="1027278"/>
            <a:ext cx="3936492" cy="57693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" b="6879"/>
          <a:stretch/>
        </p:blipFill>
        <p:spPr>
          <a:xfrm>
            <a:off x="7348283" y="1027277"/>
            <a:ext cx="3936492" cy="572928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00417" y="2167822"/>
            <a:ext cx="201748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下载完成，点击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，即可完成本次版本更新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316529" y="6316988"/>
            <a:ext cx="1669143" cy="5264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89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027278"/>
            <a:ext cx="1900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日常维护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12250056" cy="856343"/>
            <a:chOff x="0" y="0"/>
            <a:chExt cx="12250056" cy="856343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0" y="0"/>
                <a:ext cx="12192000" cy="856343"/>
                <a:chOff x="0" y="0"/>
                <a:chExt cx="12192000" cy="856343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2192000" cy="85634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</p:spPr>
            </p:pic>
            <p:pic>
              <p:nvPicPr>
                <p:cNvPr id="7" name="Picture 3" descr="C:\Documents and Settings\Administrator\桌面\需要更换\系统图标\图标a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3928" y="140835"/>
                  <a:ext cx="642937" cy="6429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1" name="文本框 20"/>
              <p:cNvSpPr txBox="1"/>
              <p:nvPr/>
            </p:nvSpPr>
            <p:spPr>
              <a:xfrm>
                <a:off x="1094921" y="170935"/>
                <a:ext cx="55526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ETC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移动发行系统</a:t>
                </a:r>
                <a:r>
                  <a:rPr lang="en-US" altLang="zh-CN" sz="3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V1.0</a:t>
                </a:r>
                <a:endPara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0595427" y="232490"/>
              <a:ext cx="1654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日常维护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146732"/>
              </p:ext>
            </p:extLst>
          </p:nvPr>
        </p:nvGraphicFramePr>
        <p:xfrm>
          <a:off x="1233715" y="1944914"/>
          <a:ext cx="9985828" cy="4020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"/>
                <a:gridCol w="4020456"/>
                <a:gridCol w="5109029"/>
              </a:tblGrid>
              <a:tr h="4603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异常描述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解决方法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3126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正在查询卡片是否可发行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强制退出，重试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3126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正在加载系统资源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网络连接不通畅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9145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发行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OBU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失败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!-36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调整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OBU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与手持机距离，重试注册（多次）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7112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发行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OBU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失败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!-1</a:t>
                      </a:r>
                      <a:endParaRPr lang="zh-CN" alt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提交申请失败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、在申请界面上，回退几步，重新提交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、切换网络重试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9348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多次出现读卡设备唤醒失败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!-1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先关机，然后重启；（和重启不同）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5154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标签办理失败，请重试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重试</a:t>
                      </a:r>
                    </a:p>
                  </a:txBody>
                  <a:tcPr/>
                </a:tc>
              </a:tr>
              <a:tr h="449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用户卡办理失败 数据提交失败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退出到申请列表界面重新进入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37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533351" y="1124743"/>
            <a:ext cx="4722888" cy="1071570"/>
          </a:xfrm>
          <a:prstGeom prst="rect">
            <a:avLst/>
          </a:prstGeom>
          <a:ln cap="flat" algn="ctr"/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  <a:defRPr/>
            </a:pPr>
            <a:r>
              <a:rPr lang="zh-CN" altLang="en-US" sz="6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谢谢各位！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915647" y="6096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3654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094921" y="1195896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系统概述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0"/>
            <a:ext cx="12192000" cy="856343"/>
            <a:chOff x="0" y="0"/>
            <a:chExt cx="12192000" cy="85634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85634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p:spPr>
          </p:pic>
          <p:pic>
            <p:nvPicPr>
              <p:cNvPr id="7" name="Picture 3" descr="C:\Documents and Settings\Administrator\桌面\需要更换\系统图标\图标a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28" y="140835"/>
                <a:ext cx="642937" cy="64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文本框 20"/>
            <p:cNvSpPr txBox="1"/>
            <p:nvPr/>
          </p:nvSpPr>
          <p:spPr>
            <a:xfrm>
              <a:off x="1094921" y="170935"/>
              <a:ext cx="5552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移动发行系统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V1.0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718" y="2449608"/>
            <a:ext cx="1135108" cy="11695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158" y="2549063"/>
            <a:ext cx="984006" cy="9688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88480" y="3382112"/>
            <a:ext cx="3383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手持终端（金溢）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移动发行系统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86009" y="3608463"/>
            <a:ext cx="2426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后台服务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9288" y="4361277"/>
            <a:ext cx="108537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移动发行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手持终端集成了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平板电脑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卡读写器、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电子标签发行器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等硬件设备，轻巧便利，便于携带；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Wi-Fi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无线联网，能够随时随地办理业务；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系统提供了客户申请、卡签办理、标签激活、充值圈存的业务功能，操作方便快捷；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自动识别功能（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OCR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）能够最大可能地减轻用户输入量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提高工作效率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，减轻工作负担。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232400" y="1839478"/>
            <a:ext cx="172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系统构成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461379" y="2576927"/>
            <a:ext cx="7588550" cy="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11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/>
      <p:bldP spid="15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0"/>
            <a:ext cx="12192000" cy="856343"/>
            <a:chOff x="0" y="0"/>
            <a:chExt cx="12192000" cy="85634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85634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p:spPr>
          </p:pic>
          <p:pic>
            <p:nvPicPr>
              <p:cNvPr id="7" name="Picture 3" descr="C:\Documents and Settings\Administrator\桌面\需要更换\系统图标\图标a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28" y="140835"/>
                <a:ext cx="642937" cy="64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文本框 20"/>
            <p:cNvSpPr txBox="1"/>
            <p:nvPr/>
          </p:nvSpPr>
          <p:spPr>
            <a:xfrm>
              <a:off x="1094921" y="170935"/>
              <a:ext cx="5552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移动发行系统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V1.0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标题 1"/>
          <p:cNvSpPr txBox="1">
            <a:spLocks noChangeArrowheads="1"/>
          </p:cNvSpPr>
          <p:nvPr/>
        </p:nvSpPr>
        <p:spPr bwMode="auto">
          <a:xfrm>
            <a:off x="1094921" y="977565"/>
            <a:ext cx="2636344" cy="64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一站式服务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446" y="3140564"/>
            <a:ext cx="1627610" cy="16769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398" y="1748553"/>
            <a:ext cx="783762" cy="11372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602" y="1919561"/>
            <a:ext cx="1360994" cy="8139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8098" y="1883613"/>
            <a:ext cx="998566" cy="88582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13418" y="2003360"/>
            <a:ext cx="46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825" y="3680866"/>
            <a:ext cx="983452" cy="6901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413418" y="3734352"/>
            <a:ext cx="46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44398" y="2930402"/>
            <a:ext cx="553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移动发行系统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快速采集车主及车辆信息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6280" y="3643848"/>
            <a:ext cx="859698" cy="76417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344398" y="4585266"/>
            <a:ext cx="53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移动发行系统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发行陇通卡及电子标签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446" y="4792698"/>
            <a:ext cx="1627610" cy="16769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1618" y="5193720"/>
            <a:ext cx="771525" cy="8382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344397" y="6288288"/>
            <a:ext cx="76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在车辆上安装电子标签后，使用手持终端进行激活，完成整个发行流程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364" y="5114622"/>
            <a:ext cx="1151529" cy="87653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432679" y="5231264"/>
            <a:ext cx="430068" cy="64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1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6" grpId="0"/>
      <p:bldP spid="17" grpId="0"/>
      <p:bldP spid="20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0"/>
            <a:ext cx="12192000" cy="856343"/>
            <a:chOff x="0" y="0"/>
            <a:chExt cx="12192000" cy="85634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85634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p:spPr>
          </p:pic>
          <p:pic>
            <p:nvPicPr>
              <p:cNvPr id="7" name="Picture 3" descr="C:\Documents and Settings\Administrator\桌面\需要更换\系统图标\图标a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28" y="140835"/>
                <a:ext cx="642937" cy="64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文本框 20"/>
            <p:cNvSpPr txBox="1"/>
            <p:nvPr/>
          </p:nvSpPr>
          <p:spPr>
            <a:xfrm>
              <a:off x="1094921" y="170935"/>
              <a:ext cx="5552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移动发行系统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V1.0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94921" y="915686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手持机介绍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193" y="1438906"/>
            <a:ext cx="3279807" cy="53985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66" y="1438906"/>
            <a:ext cx="33623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0"/>
            <a:ext cx="12192000" cy="856343"/>
            <a:chOff x="0" y="0"/>
            <a:chExt cx="12192000" cy="85634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85634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p:spPr>
          </p:pic>
          <p:pic>
            <p:nvPicPr>
              <p:cNvPr id="7" name="Picture 3" descr="C:\Documents and Settings\Administrator\桌面\需要更换\系统图标\图标a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28" y="140835"/>
                <a:ext cx="642937" cy="64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文本框 20"/>
            <p:cNvSpPr txBox="1"/>
            <p:nvPr/>
          </p:nvSpPr>
          <p:spPr>
            <a:xfrm>
              <a:off x="1094921" y="170935"/>
              <a:ext cx="5552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移动发行系统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V1.0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30265" y="966729"/>
            <a:ext cx="2077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手持机介绍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555" y="2590415"/>
            <a:ext cx="3609693" cy="25152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308" y="1326852"/>
            <a:ext cx="1109647" cy="443242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292445" y="591167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要正常读卡、读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OBU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设备信号灯处于闪烁状态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22890" y="5906617"/>
            <a:ext cx="330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电源键按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次：锁屏／唤醒屏幕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电源键长按：关机菜单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220" y="1433275"/>
            <a:ext cx="14382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0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0"/>
            <a:ext cx="12192000" cy="856343"/>
            <a:chOff x="0" y="0"/>
            <a:chExt cx="12192000" cy="85634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85634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p:spPr>
          </p:pic>
          <p:pic>
            <p:nvPicPr>
              <p:cNvPr id="7" name="Picture 3" descr="C:\Documents and Settings\Administrator\桌面\需要更换\系统图标\图标a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28" y="140835"/>
                <a:ext cx="642937" cy="64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文本框 20"/>
            <p:cNvSpPr txBox="1"/>
            <p:nvPr/>
          </p:nvSpPr>
          <p:spPr>
            <a:xfrm>
              <a:off x="1094921" y="170935"/>
              <a:ext cx="5552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移动发行系统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V1.0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94921" y="1005332"/>
            <a:ext cx="3236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手持机介绍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94921" y="1988185"/>
            <a:ext cx="3556907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卡放入：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卡金属接触面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向手持机背面，插入卡槽，用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镊子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下压卡片，有明显的卡入感觉时，安装成功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1904" r="1746" b="4023"/>
          <a:stretch/>
        </p:blipFill>
        <p:spPr>
          <a:xfrm rot="16200000">
            <a:off x="5453743" y="598712"/>
            <a:ext cx="4847773" cy="64516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1100" y="3950493"/>
            <a:ext cx="3150508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卡取出：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镊子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压卡片，卡片会向上弹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，再拿出即可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231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0"/>
            <a:ext cx="12192000" cy="856343"/>
            <a:chOff x="0" y="0"/>
            <a:chExt cx="12192000" cy="856343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856343"/>
              <a:chOff x="0" y="0"/>
              <a:chExt cx="12192000" cy="856343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85634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</p:spPr>
          </p:pic>
          <p:pic>
            <p:nvPicPr>
              <p:cNvPr id="7" name="Picture 3" descr="C:\Documents and Settings\Administrator\桌面\需要更换\系统图标\图标a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28" y="140835"/>
                <a:ext cx="642937" cy="64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文本框 20"/>
            <p:cNvSpPr txBox="1"/>
            <p:nvPr/>
          </p:nvSpPr>
          <p:spPr>
            <a:xfrm>
              <a:off x="1094921" y="170935"/>
              <a:ext cx="55526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移动发行系统</a:t>
              </a:r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V1.0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094921" y="1005332"/>
            <a:ext cx="405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手持机介绍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—PSAM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3" t="725"/>
          <a:stretch/>
        </p:blipFill>
        <p:spPr>
          <a:xfrm rot="5400000">
            <a:off x="2597451" y="-230897"/>
            <a:ext cx="4140644" cy="82412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135469" y="2175608"/>
            <a:ext cx="305653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国标</a:t>
            </a:r>
            <a:r>
              <a:rPr lang="zh-CN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卡片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背面有印刷黑色字体以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62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开头</a:t>
            </a:r>
            <a:r>
              <a:rPr lang="zh-CN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的卡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安装在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PSAM1</a:t>
            </a:r>
            <a:r>
              <a:rPr lang="zh-CN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槽的</a:t>
            </a:r>
            <a:r>
              <a:rPr lang="zh-CN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位置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35469" y="4396722"/>
            <a:ext cx="2820987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省标</a:t>
            </a:r>
            <a:r>
              <a:rPr lang="zh-CN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卡片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背面无印刷黑色</a:t>
            </a:r>
            <a:r>
              <a:rPr lang="zh-CN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字体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的卡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安装在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PSAM2</a:t>
            </a:r>
            <a:r>
              <a:rPr lang="zh-CN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卡槽的位置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976736" y="2683239"/>
            <a:ext cx="1903750" cy="10193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946756" y="3802309"/>
            <a:ext cx="1903750" cy="10193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endCxn id="11" idx="1"/>
          </p:cNvCxnSpPr>
          <p:nvPr/>
        </p:nvCxnSpPr>
        <p:spPr>
          <a:xfrm flipV="1">
            <a:off x="6880486" y="2845022"/>
            <a:ext cx="2254983" cy="34788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6" idx="3"/>
            <a:endCxn id="12" idx="1"/>
          </p:cNvCxnSpPr>
          <p:nvPr/>
        </p:nvCxnSpPr>
        <p:spPr>
          <a:xfrm>
            <a:off x="6850506" y="4311975"/>
            <a:ext cx="2284963" cy="7297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412343" y="4821639"/>
            <a:ext cx="1045028" cy="388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7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 animBg="1"/>
      <p:bldP spid="16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4093907"/>
  <p:tag name="MH_LIBRARY" val="CONTENTS"/>
  <p:tag name="MH_TYPE" val="OTHERS"/>
  <p:tag name="ID" val="6267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4093907"/>
  <p:tag name="MH_LIBRARY" val="CONTENTS"/>
  <p:tag name="MH_TYPE" val="NUMBER"/>
  <p:tag name="ID" val="626775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4093907"/>
  <p:tag name="MH_LIBRARY" val="CONTENTS"/>
  <p:tag name="MH_TYPE" val="NUMBER"/>
  <p:tag name="ID" val="626775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4093907"/>
  <p:tag name="MH_LIBRARY" val="CONTENTS"/>
  <p:tag name="MH_TYPE" val="NUMBER"/>
  <p:tag name="ID" val="626775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4093907"/>
  <p:tag name="MH_LIBRARY" val="CONTENTS"/>
  <p:tag name="MH_TYPE" val="NUMBER"/>
  <p:tag name="ID" val="626775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4093907"/>
  <p:tag name="MH_LIBRARY" val="CONTENTS"/>
  <p:tag name="MH_TYPE" val="NUMBER"/>
  <p:tag name="ID" val="626775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4093907"/>
  <p:tag name="MH_LIBRARY" val="CONTENTS"/>
  <p:tag name="MH_TYPE" val="NUMBER"/>
  <p:tag name="ID" val="626775"/>
  <p:tag name="MH_ORDER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1255</Words>
  <Application>Microsoft Office PowerPoint</Application>
  <PresentationFormat>宽屏</PresentationFormat>
  <Paragraphs>246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等线</vt:lpstr>
      <vt:lpstr>华文细黑</vt:lpstr>
      <vt:lpstr>宋体</vt:lpstr>
      <vt:lpstr>微软雅黑</vt:lpstr>
      <vt:lpstr>Arial</vt:lpstr>
      <vt:lpstr>Arial Black</vt:lpstr>
      <vt:lpstr>Calibri</vt:lpstr>
      <vt:lpstr>Calibri Light</vt:lpstr>
      <vt:lpstr>Times New Roman</vt:lpstr>
      <vt:lpstr>Wingdings</vt:lpstr>
      <vt:lpstr>Office 主题</vt:lpstr>
      <vt:lpstr>ETC移动发行系统V1.0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ETC移动发行系统V1.0</dc:title>
  <dc:creator>LBX</dc:creator>
  <cp:lastModifiedBy>LBX</cp:lastModifiedBy>
  <cp:revision>137</cp:revision>
  <dcterms:created xsi:type="dcterms:W3CDTF">2018-08-03T06:39:18Z</dcterms:created>
  <dcterms:modified xsi:type="dcterms:W3CDTF">2018-08-15T12:13:05Z</dcterms:modified>
</cp:coreProperties>
</file>